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4"/>
  </p:sldMasterIdLst>
  <p:notesMasterIdLst>
    <p:notesMasterId r:id="rId15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5" r:id="rId12"/>
    <p:sldId id="266" r:id="rId13"/>
    <p:sldId id="264" r:id="rId14"/>
  </p:sldIdLst>
  <p:sldSz cx="14630400" cy="8229600"/>
  <p:notesSz cx="7315200" cy="9601200"/>
  <p:embeddedFontLst>
    <p:embeddedFont>
      <p:font typeface="Consolas" panose="020B0609020204030204" pitchFamily="49" charset="0"/>
      <p:regular r:id="rId16"/>
      <p:bold r:id="rId17"/>
      <p:italic r:id="rId18"/>
      <p:boldItalic r:id="rId19"/>
    </p:embeddedFont>
    <p:embeddedFont>
      <p:font typeface="DM Sans" pitchFamily="2" charset="0"/>
      <p:regular r:id="rId20"/>
      <p:bold r:id="rId21"/>
    </p:embeddedFont>
    <p:embeddedFont>
      <p:font typeface="Libre Baskerville" panose="02000000000000000000" pitchFamily="2" charset="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5721BF47-A909-BFA8-6BA8-0E5BEB6B10D4}" name="Ahmed Mamdouh Bayoumi Ali Saleh" initials="AM" userId="S::sci.AhmedMamdouh49719@alexu.edu.eg::8b5caec2-1a57-4a7d-aeec-fd6743fdf1ba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8432642-0E5F-455D-99E4-2EF382EC3325}" v="1" dt="2025-09-11T16:13:27.63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88" autoAdjust="0"/>
    <p:restoredTop sz="95033" autoAdjust="0"/>
  </p:normalViewPr>
  <p:slideViewPr>
    <p:cSldViewPr snapToGrid="0" snapToObjects="1">
      <p:cViewPr varScale="1">
        <p:scale>
          <a:sx n="63" d="100"/>
          <a:sy n="63" d="100"/>
        </p:scale>
        <p:origin x="1814" y="77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0" d="100"/>
          <a:sy n="60" d="100"/>
        </p:scale>
        <p:origin x="3178" y="3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font" Target="fonts/font3.fntdata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font" Target="fonts/font6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font2.fntdata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23" Type="http://schemas.openxmlformats.org/officeDocument/2006/relationships/presProps" Target="presProps.xml"/><Relationship Id="rId28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font" Target="fonts/font4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7.fntdata"/><Relationship Id="rId27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611283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67655" tIns="33827" rIns="67655" bIns="33827"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lIns="67655" tIns="33827" rIns="67655" bIns="33827"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67655" tIns="33827" rIns="67655" bIns="33827"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lIns="67655" tIns="33827" rIns="67655" bIns="33827"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67655" tIns="33827" rIns="67655" bIns="33827"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lIns="67655" tIns="33827" rIns="67655" bIns="33827"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67655" tIns="33827" rIns="67655" bIns="33827"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lIns="67655" tIns="33827" rIns="67655" bIns="33827"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67655" tIns="33827" rIns="67655" bIns="33827"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lIns="67655" tIns="33827" rIns="67655" bIns="33827"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67655" tIns="33827" rIns="67655" bIns="33827"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lIns="67655" tIns="33827" rIns="67655" bIns="33827"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67655" tIns="33827" rIns="67655" bIns="33827"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lIns="67655" tIns="33827" rIns="67655" bIns="33827"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67655" tIns="33827" rIns="67655" bIns="33827"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lIns="67655" tIns="33827" rIns="67655" bIns="33827"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67655" tIns="33827" rIns="67655" bIns="33827"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lIns="67655" tIns="33827" rIns="67655" bIns="33827"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31838" y="4621213"/>
            <a:ext cx="5851525" cy="3779837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70034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400776"/>
            <a:ext cx="7556421" cy="18602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Unlocking Quantum Efficiency in Image Compression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6280190" y="4558665"/>
            <a:ext cx="7556421" cy="27330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This presentation delves into a novel quantum image compression method designed for near-term quantum devices, offering significant advancements in qubit efficiency and scalability. We'll explore how histogram-driven amplitude embedding can revolutionize image processing in the quantum realm.</a:t>
            </a:r>
            <a:endParaRPr lang="ar-EG" sz="1550" dirty="0">
              <a:solidFill>
                <a:srgbClr val="454240"/>
              </a:solidFill>
              <a:latin typeface="DM Sans" pitchFamily="34" charset="0"/>
              <a:ea typeface="DM Sans" pitchFamily="34" charset="-122"/>
              <a:cs typeface="DM Sans" pitchFamily="34" charset="-120"/>
            </a:endParaRPr>
          </a:p>
          <a:p>
            <a:pPr marL="0" indent="0" algn="l">
              <a:lnSpc>
                <a:spcPts val="2500"/>
              </a:lnSpc>
              <a:buNone/>
            </a:pPr>
            <a:endParaRPr lang="en-US" sz="1550" dirty="0"/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dirty="0"/>
              <a:t>Noisy Intermediate scale Quantum</a:t>
            </a:r>
          </a:p>
          <a:p>
            <a:pPr marL="0" indent="0" algn="l">
              <a:lnSpc>
                <a:spcPts val="2500"/>
              </a:lnSpc>
              <a:buNone/>
            </a:pPr>
            <a:endParaRPr lang="en-US" sz="155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CD8DDF-11F9-6163-ACF3-697B4FEB293E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20080" y="7765375"/>
            <a:ext cx="3010320" cy="43747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006C569-95D2-753A-EFC4-CFCF29EA37F8}"/>
              </a:ext>
            </a:extLst>
          </p:cNvPr>
          <p:cNvSpPr txBox="1"/>
          <p:nvPr/>
        </p:nvSpPr>
        <p:spPr>
          <a:xfrm>
            <a:off x="5943600" y="495898"/>
            <a:ext cx="7315200" cy="12529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18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Name: Ahmed Mamdouh Bayoumi</a:t>
            </a:r>
            <a:br>
              <a:rPr lang="en-US" sz="18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</a:br>
            <a:r>
              <a:rPr lang="en-US" sz="18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Email: sci.AhmedMamdouh49719@alexu.edu.eg</a:t>
            </a:r>
            <a:endParaRPr lang="en-US" sz="18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0">
            <a:extLst>
              <a:ext uri="{FF2B5EF4-FFF2-40B4-BE49-F238E27FC236}">
                <a16:creationId xmlns:a16="http://schemas.microsoft.com/office/drawing/2014/main" id="{54BA2E1D-CE49-7FA3-EA01-7DE4D4BC2A5F}"/>
              </a:ext>
            </a:extLst>
          </p:cNvPr>
          <p:cNvSpPr/>
          <p:nvPr/>
        </p:nvSpPr>
        <p:spPr>
          <a:xfrm>
            <a:off x="688895" y="399300"/>
            <a:ext cx="13252609" cy="12301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KETS Quantum Security: Pioneering Integrated Photonic Solutions</a:t>
            </a:r>
            <a:endParaRPr lang="en-US" sz="3850" dirty="0"/>
          </a:p>
        </p:txBody>
      </p:sp>
      <p:sp>
        <p:nvSpPr>
          <p:cNvPr id="7" name="Text 1">
            <a:extLst>
              <a:ext uri="{FF2B5EF4-FFF2-40B4-BE49-F238E27FC236}">
                <a16:creationId xmlns:a16="http://schemas.microsoft.com/office/drawing/2014/main" id="{D3C822A8-A226-BC49-2B04-FEA63AB655A1}"/>
              </a:ext>
            </a:extLst>
          </p:cNvPr>
          <p:cNvSpPr/>
          <p:nvPr/>
        </p:nvSpPr>
        <p:spPr>
          <a:xfrm>
            <a:off x="688896" y="1887010"/>
            <a:ext cx="6386155" cy="12592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B88E23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KETS Quantum Security</a:t>
            </a:r>
            <a:r>
              <a:rPr lang="en-US" sz="15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, based in Bristol, UK, is at the forefront of quantum-secured communications. They specialize in developing cutting-edge technologies that redefine data protection in an increasingly quantum-vulnerable world.</a:t>
            </a:r>
            <a:endParaRPr lang="en-US" sz="1550" dirty="0"/>
          </a:p>
        </p:txBody>
      </p:sp>
      <p:sp>
        <p:nvSpPr>
          <p:cNvPr id="8" name="Text 2">
            <a:extLst>
              <a:ext uri="{FF2B5EF4-FFF2-40B4-BE49-F238E27FC236}">
                <a16:creationId xmlns:a16="http://schemas.microsoft.com/office/drawing/2014/main" id="{5B320D9A-BA3B-E215-B002-16820BDEB12C}"/>
              </a:ext>
            </a:extLst>
          </p:cNvPr>
          <p:cNvSpPr/>
          <p:nvPr/>
        </p:nvSpPr>
        <p:spPr>
          <a:xfrm>
            <a:off x="688896" y="3323380"/>
            <a:ext cx="6386155" cy="12592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Their core offerings include quantum key distribution (QKD) for unbreakable cryptographic keys and quantum random number generation (QRNG) for truly unpredictable randomness—essential components for robust security.</a:t>
            </a:r>
            <a:endParaRPr lang="en-US" sz="1550" dirty="0"/>
          </a:p>
        </p:txBody>
      </p:sp>
      <p:sp>
        <p:nvSpPr>
          <p:cNvPr id="9" name="Text 3">
            <a:extLst>
              <a:ext uri="{FF2B5EF4-FFF2-40B4-BE49-F238E27FC236}">
                <a16:creationId xmlns:a16="http://schemas.microsoft.com/office/drawing/2014/main" id="{17F89D47-1DA7-B16F-FF4A-7AD053615107}"/>
              </a:ext>
            </a:extLst>
          </p:cNvPr>
          <p:cNvSpPr/>
          <p:nvPr/>
        </p:nvSpPr>
        <p:spPr>
          <a:xfrm>
            <a:off x="688896" y="4759750"/>
            <a:ext cx="6386155" cy="12592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What sets KETS apart is their innovative use of </a:t>
            </a:r>
            <a:r>
              <a:rPr lang="en-US" sz="1550" dirty="0">
                <a:solidFill>
                  <a:srgbClr val="B88E23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integrated photonic technologies</a:t>
            </a:r>
            <a:r>
              <a:rPr lang="en-US" sz="15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. This approach enables unprecedented miniaturization, cost-effective manufacturing, and the integration of complex functionalities into compact devices.</a:t>
            </a:r>
            <a:endParaRPr lang="en-US" sz="1550" dirty="0"/>
          </a:p>
        </p:txBody>
      </p:sp>
      <p:pic>
        <p:nvPicPr>
          <p:cNvPr id="10" name="Image 0" descr="preencoded.png">
            <a:extLst>
              <a:ext uri="{FF2B5EF4-FFF2-40B4-BE49-F238E27FC236}">
                <a16:creationId xmlns:a16="http://schemas.microsoft.com/office/drawing/2014/main" id="{7E2A9191-B253-AF3A-4BAD-7751C9BEE98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09377" y="4373417"/>
            <a:ext cx="6386155" cy="3719870"/>
          </a:xfrm>
          <a:prstGeom prst="rect">
            <a:avLst/>
          </a:prstGeom>
        </p:spPr>
      </p:pic>
      <p:sp>
        <p:nvSpPr>
          <p:cNvPr id="11" name="Text 4">
            <a:extLst>
              <a:ext uri="{FF2B5EF4-FFF2-40B4-BE49-F238E27FC236}">
                <a16:creationId xmlns:a16="http://schemas.microsoft.com/office/drawing/2014/main" id="{328473DE-A3D7-8712-F56A-4605A611AA29}"/>
              </a:ext>
            </a:extLst>
          </p:cNvPr>
          <p:cNvSpPr/>
          <p:nvPr/>
        </p:nvSpPr>
        <p:spPr>
          <a:xfrm>
            <a:off x="682676" y="6229469"/>
            <a:ext cx="6386155" cy="15740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Beyond product development, KETS offers comprehensive consulting and joint development services. They partner with SMEs and global corporations to custom-develop quantum-secured solutions tailored to specific needs, accelerating the adoption of next-generation security.</a:t>
            </a:r>
            <a:endParaRPr lang="en-US" sz="155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74F1327-5065-6CDC-82B4-584535C73505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51902" y="1093845"/>
            <a:ext cx="6188927" cy="301153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220754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Introduction</a:t>
            </a:r>
            <a:endParaRPr lang="en-US" sz="1950" dirty="0"/>
          </a:p>
        </p:txBody>
      </p:sp>
      <p:sp>
        <p:nvSpPr>
          <p:cNvPr id="3" name="Text 1"/>
          <p:cNvSpPr/>
          <p:nvPr/>
        </p:nvSpPr>
        <p:spPr>
          <a:xfrm>
            <a:off x="793790" y="2729270"/>
            <a:ext cx="13042821" cy="171164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6700"/>
              </a:lnSpc>
              <a:buNone/>
            </a:pPr>
            <a:r>
              <a:rPr lang="en-US" sz="53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 Leap in Quantum Image Compression</a:t>
            </a:r>
            <a:endParaRPr lang="en-US" sz="5350" dirty="0"/>
          </a:p>
        </p:txBody>
      </p:sp>
      <p:sp>
        <p:nvSpPr>
          <p:cNvPr id="4" name="Text 2"/>
          <p:cNvSpPr/>
          <p:nvPr/>
        </p:nvSpPr>
        <p:spPr>
          <a:xfrm>
            <a:off x="793790" y="4738568"/>
            <a:ext cx="13042821" cy="32096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Developed by Sahil Tomar and Sandeep Kumar from the Central Research Laboratory, BEL, Ghaziabad, India, this paper introduces a groundbreaking quantum image compression technique. Published in arXiv:2509.04849v1 [quant-ph] in September 2025, their method promises efficient compression of color images with minimal qubit requirements, making it highly suitable for current NISQ-era quantum hardware.</a:t>
            </a:r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Before this paper:</a:t>
            </a:r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1)Flexible Representation of Quantum Images</a:t>
            </a:r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2)Novel Enhanced Quantum </a:t>
            </a:r>
            <a:r>
              <a:rPr lang="en-US" sz="1550" dirty="0" err="1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Represntation</a:t>
            </a:r>
            <a:endParaRPr lang="en-US" sz="1550" dirty="0">
              <a:solidFill>
                <a:srgbClr val="454240"/>
              </a:solidFill>
              <a:latin typeface="DM Sans" pitchFamily="34" charset="0"/>
              <a:ea typeface="DM Sans" pitchFamily="34" charset="-122"/>
              <a:cs typeface="DM Sans" pitchFamily="34" charset="-120"/>
            </a:endParaRPr>
          </a:p>
          <a:p>
            <a:pPr marL="0" indent="0" algn="l">
              <a:lnSpc>
                <a:spcPts val="2500"/>
              </a:lnSpc>
              <a:buNone/>
            </a:pPr>
            <a:endParaRPr lang="en-US" sz="1550" dirty="0">
              <a:solidFill>
                <a:srgbClr val="454240"/>
              </a:solidFill>
              <a:latin typeface="DM Sans" pitchFamily="34" charset="0"/>
              <a:ea typeface="DM Sans" pitchFamily="34" charset="-122"/>
              <a:cs typeface="DM Sans" pitchFamily="34" charset="-120"/>
            </a:endParaRPr>
          </a:p>
          <a:p>
            <a:pPr marL="0" indent="0" algn="l">
              <a:lnSpc>
                <a:spcPts val="2500"/>
              </a:lnSpc>
              <a:buNone/>
            </a:pPr>
            <a:endParaRPr lang="en-US" sz="155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7DFE6F-0E11-1602-9A6F-912E1860641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20080" y="7765375"/>
            <a:ext cx="3010320" cy="43747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62043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Key Innovation</a:t>
            </a:r>
            <a:endParaRPr lang="en-US" sz="1950" dirty="0"/>
          </a:p>
        </p:txBody>
      </p:sp>
      <p:sp>
        <p:nvSpPr>
          <p:cNvPr id="3" name="Text 1"/>
          <p:cNvSpPr/>
          <p:nvPr/>
        </p:nvSpPr>
        <p:spPr>
          <a:xfrm>
            <a:off x="793790" y="2570559"/>
            <a:ext cx="13042821" cy="171164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6700"/>
              </a:lnSpc>
              <a:buNone/>
            </a:pPr>
            <a:r>
              <a:rPr lang="en-US" sz="53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Histogram-Driven Amplitude Embedding</a:t>
            </a:r>
            <a:endParaRPr lang="en-US" sz="5350" dirty="0"/>
          </a:p>
        </p:txBody>
      </p:sp>
      <p:sp>
        <p:nvSpPr>
          <p:cNvPr id="4" name="Text 2"/>
          <p:cNvSpPr/>
          <p:nvPr/>
        </p:nvSpPr>
        <p:spPr>
          <a:xfrm>
            <a:off x="793790" y="4579858"/>
            <a:ext cx="13042821" cy="1587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The core of this method lies in its unique approach to image encoding. Instead of encoding individual pixels, the image is divided into fixed-size blocks, termed "bixels." The total intensity of each bixel is calculated, forming a global histogram. The normalized square roots of these histogram bin counts are then embedded as amplitudes into an n-qubit quantum state, where n = ⌈log₂B⌉. This process, facilitated by PennyLane and executed on IBM Quantum hardware, allows for constant qubit usage irrespective of the original image resolution, ensuring remarkable scalability.</a:t>
            </a:r>
            <a:endParaRPr lang="en-US" sz="155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3C4A4D-DD97-EA91-876B-7B0BCB64C26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20080" y="7765375"/>
            <a:ext cx="3010320" cy="43747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41834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Methodology</a:t>
            </a:r>
            <a:endParaRPr lang="en-US" sz="1950" dirty="0"/>
          </a:p>
        </p:txBody>
      </p:sp>
      <p:sp>
        <p:nvSpPr>
          <p:cNvPr id="3" name="Shape 1"/>
          <p:cNvSpPr/>
          <p:nvPr/>
        </p:nvSpPr>
        <p:spPr>
          <a:xfrm>
            <a:off x="793790" y="2346484"/>
            <a:ext cx="6422231" cy="2022634"/>
          </a:xfrm>
          <a:prstGeom prst="roundRect">
            <a:avLst>
              <a:gd name="adj" fmla="val 4121"/>
            </a:avLst>
          </a:prstGeom>
          <a:solidFill>
            <a:srgbClr val="FFFDFA"/>
          </a:solidFill>
          <a:ln w="22860">
            <a:solidFill>
              <a:srgbClr val="DDD3BA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" name="Shape 2"/>
          <p:cNvSpPr/>
          <p:nvPr/>
        </p:nvSpPr>
        <p:spPr>
          <a:xfrm>
            <a:off x="816650" y="2369344"/>
            <a:ext cx="6376511" cy="198358"/>
          </a:xfrm>
          <a:prstGeom prst="roundRect">
            <a:avLst>
              <a:gd name="adj" fmla="val 28195"/>
            </a:avLst>
          </a:prstGeom>
          <a:solidFill>
            <a:srgbClr val="F7EDD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3"/>
          <p:cNvSpPr/>
          <p:nvPr/>
        </p:nvSpPr>
        <p:spPr>
          <a:xfrm>
            <a:off x="1015008" y="2766060"/>
            <a:ext cx="3041094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1. Bixel-Based Encoding</a:t>
            </a:r>
            <a:endParaRPr lang="en-US" sz="1950" dirty="0"/>
          </a:p>
        </p:txBody>
      </p:sp>
      <p:sp>
        <p:nvSpPr>
          <p:cNvPr id="6" name="Text 4"/>
          <p:cNvSpPr/>
          <p:nvPr/>
        </p:nvSpPr>
        <p:spPr>
          <a:xfrm>
            <a:off x="1015008" y="3195280"/>
            <a:ext cx="5979795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Images are segmented into fixed-size blocks, or "bixels," to enable statistical abstraction and calculate the total intensity of each block.</a:t>
            </a:r>
            <a:endParaRPr lang="en-US" sz="1550" dirty="0"/>
          </a:p>
        </p:txBody>
      </p:sp>
      <p:sp>
        <p:nvSpPr>
          <p:cNvPr id="7" name="Shape 5"/>
          <p:cNvSpPr/>
          <p:nvPr/>
        </p:nvSpPr>
        <p:spPr>
          <a:xfrm>
            <a:off x="7414379" y="2048827"/>
            <a:ext cx="6422231" cy="2320290"/>
          </a:xfrm>
          <a:prstGeom prst="roundRect">
            <a:avLst>
              <a:gd name="adj" fmla="val 3593"/>
            </a:avLst>
          </a:prstGeom>
          <a:solidFill>
            <a:srgbClr val="FFFDFA"/>
          </a:solidFill>
          <a:ln w="22860">
            <a:solidFill>
              <a:srgbClr val="DDD3BA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Shape 6"/>
          <p:cNvSpPr/>
          <p:nvPr/>
        </p:nvSpPr>
        <p:spPr>
          <a:xfrm>
            <a:off x="7437239" y="2071688"/>
            <a:ext cx="6376511" cy="198358"/>
          </a:xfrm>
          <a:prstGeom prst="roundRect">
            <a:avLst>
              <a:gd name="adj" fmla="val 28195"/>
            </a:avLst>
          </a:prstGeom>
          <a:solidFill>
            <a:srgbClr val="F7EDD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7"/>
          <p:cNvSpPr/>
          <p:nvPr/>
        </p:nvSpPr>
        <p:spPr>
          <a:xfrm>
            <a:off x="7635597" y="2468404"/>
            <a:ext cx="306514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2. Histogram Formation</a:t>
            </a:r>
            <a:endParaRPr lang="en-US" sz="1950" dirty="0"/>
          </a:p>
        </p:txBody>
      </p:sp>
      <p:sp>
        <p:nvSpPr>
          <p:cNvPr id="10" name="Text 8"/>
          <p:cNvSpPr/>
          <p:nvPr/>
        </p:nvSpPr>
        <p:spPr>
          <a:xfrm>
            <a:off x="7635597" y="2897624"/>
            <a:ext cx="5979795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 global histogram is constructed from the bixel intensities, and the normalized square roots of bin counts are prepared as quantum amplitudes.</a:t>
            </a:r>
            <a:endParaRPr lang="en-US" sz="1550" dirty="0"/>
          </a:p>
        </p:txBody>
      </p:sp>
      <p:sp>
        <p:nvSpPr>
          <p:cNvPr id="11" name="Shape 9"/>
          <p:cNvSpPr/>
          <p:nvPr/>
        </p:nvSpPr>
        <p:spPr>
          <a:xfrm>
            <a:off x="793790" y="4865132"/>
            <a:ext cx="6422231" cy="2022634"/>
          </a:xfrm>
          <a:prstGeom prst="roundRect">
            <a:avLst>
              <a:gd name="adj" fmla="val 4121"/>
            </a:avLst>
          </a:prstGeom>
          <a:solidFill>
            <a:srgbClr val="FFFDFA"/>
          </a:solidFill>
          <a:ln w="22860">
            <a:solidFill>
              <a:srgbClr val="DDD3BA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2" name="Shape 10"/>
          <p:cNvSpPr/>
          <p:nvPr/>
        </p:nvSpPr>
        <p:spPr>
          <a:xfrm>
            <a:off x="816650" y="4887992"/>
            <a:ext cx="6376511" cy="198358"/>
          </a:xfrm>
          <a:prstGeom prst="roundRect">
            <a:avLst>
              <a:gd name="adj" fmla="val 28195"/>
            </a:avLst>
          </a:prstGeom>
          <a:solidFill>
            <a:srgbClr val="F7EDD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11"/>
          <p:cNvSpPr/>
          <p:nvPr/>
        </p:nvSpPr>
        <p:spPr>
          <a:xfrm>
            <a:off x="1015008" y="5284708"/>
            <a:ext cx="2544842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3. Quantum Process</a:t>
            </a:r>
            <a:endParaRPr lang="en-US" sz="1950" dirty="0"/>
          </a:p>
        </p:txBody>
      </p:sp>
      <p:sp>
        <p:nvSpPr>
          <p:cNvPr id="14" name="Text 12"/>
          <p:cNvSpPr/>
          <p:nvPr/>
        </p:nvSpPr>
        <p:spPr>
          <a:xfrm>
            <a:off x="1015008" y="5713928"/>
            <a:ext cx="5979795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The prepared amplitudes are embedded into an n-qubit quantum state using PennyLane and measured on IBM Quantum hardware to obtain probability distributions.</a:t>
            </a:r>
            <a:endParaRPr lang="en-US" sz="1550" dirty="0"/>
          </a:p>
        </p:txBody>
      </p:sp>
      <p:sp>
        <p:nvSpPr>
          <p:cNvPr id="15" name="Shape 13"/>
          <p:cNvSpPr/>
          <p:nvPr/>
        </p:nvSpPr>
        <p:spPr>
          <a:xfrm>
            <a:off x="7414379" y="4567476"/>
            <a:ext cx="6422231" cy="2320290"/>
          </a:xfrm>
          <a:prstGeom prst="roundRect">
            <a:avLst>
              <a:gd name="adj" fmla="val 3593"/>
            </a:avLst>
          </a:prstGeom>
          <a:solidFill>
            <a:srgbClr val="FFFDFA"/>
          </a:solidFill>
          <a:ln w="22860">
            <a:solidFill>
              <a:srgbClr val="DDD3BA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6" name="Shape 14"/>
          <p:cNvSpPr/>
          <p:nvPr/>
        </p:nvSpPr>
        <p:spPr>
          <a:xfrm>
            <a:off x="7437239" y="4590336"/>
            <a:ext cx="6376511" cy="198358"/>
          </a:xfrm>
          <a:prstGeom prst="roundRect">
            <a:avLst>
              <a:gd name="adj" fmla="val 28195"/>
            </a:avLst>
          </a:prstGeom>
          <a:solidFill>
            <a:srgbClr val="F7EDD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Text 15"/>
          <p:cNvSpPr/>
          <p:nvPr/>
        </p:nvSpPr>
        <p:spPr>
          <a:xfrm>
            <a:off x="7635597" y="4987052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4. Image Recovery</a:t>
            </a:r>
            <a:endParaRPr lang="en-US" sz="1950" dirty="0"/>
          </a:p>
        </p:txBody>
      </p:sp>
      <p:sp>
        <p:nvSpPr>
          <p:cNvPr id="18" name="Text 16"/>
          <p:cNvSpPr/>
          <p:nvPr/>
        </p:nvSpPr>
        <p:spPr>
          <a:xfrm>
            <a:off x="7635597" y="5416272"/>
            <a:ext cx="5979795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The measured quantum state is used to reconstruct the histogram, allowing for approximate recovery of block intensities and full-image reassembly.</a:t>
            </a:r>
            <a:endParaRPr lang="en-US" sz="1550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804329D-B87F-2467-1115-4E5D0EA29B6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20080" y="7765375"/>
            <a:ext cx="3010320" cy="43747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36846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Core Contributions</a:t>
            </a:r>
            <a:endParaRPr lang="en-US" sz="19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3790" y="2143839"/>
            <a:ext cx="496133" cy="49613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2887980"/>
            <a:ext cx="2793563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Bixel-Based Encoding</a:t>
            </a:r>
            <a:endParaRPr lang="en-US" sz="1950" dirty="0"/>
          </a:p>
        </p:txBody>
      </p:sp>
      <p:sp>
        <p:nvSpPr>
          <p:cNvPr id="5" name="Text 2"/>
          <p:cNvSpPr/>
          <p:nvPr/>
        </p:nvSpPr>
        <p:spPr>
          <a:xfrm>
            <a:off x="793790" y="3317200"/>
            <a:ext cx="4182189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Segments images into blocks for statistical abstraction, significantly reducing data complexity.</a:t>
            </a:r>
            <a:endParaRPr lang="en-US" sz="15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23986" y="2143839"/>
            <a:ext cx="496133" cy="49613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23986" y="2887980"/>
            <a:ext cx="4112062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Histogram-Driven Compression</a:t>
            </a:r>
            <a:endParaRPr lang="en-US" sz="1950" dirty="0"/>
          </a:p>
        </p:txBody>
      </p:sp>
      <p:sp>
        <p:nvSpPr>
          <p:cNvPr id="8" name="Text 4"/>
          <p:cNvSpPr/>
          <p:nvPr/>
        </p:nvSpPr>
        <p:spPr>
          <a:xfrm>
            <a:off x="5223986" y="3317200"/>
            <a:ext cx="4182308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Encodes only the global histogram distribution, effectively minimizing dimensionality for compression.</a:t>
            </a:r>
            <a:endParaRPr lang="en-US" sz="15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54302" y="2143839"/>
            <a:ext cx="496133" cy="496133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654302" y="2887980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Qubit Efficiency</a:t>
            </a:r>
            <a:endParaRPr lang="en-US" sz="1950" dirty="0"/>
          </a:p>
        </p:txBody>
      </p:sp>
      <p:sp>
        <p:nvSpPr>
          <p:cNvPr id="11" name="Text 6"/>
          <p:cNvSpPr/>
          <p:nvPr/>
        </p:nvSpPr>
        <p:spPr>
          <a:xfrm>
            <a:off x="9654302" y="3317200"/>
            <a:ext cx="4182308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Requires only ⌈log₂B⌉ qubits, a constant number independent of image size, enhancing scalability.</a:t>
            </a:r>
            <a:endParaRPr lang="en-US" sz="15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3790" y="4666655"/>
            <a:ext cx="496133" cy="496133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93790" y="5410795"/>
            <a:ext cx="2634377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End-to-End Pipeline</a:t>
            </a:r>
            <a:endParaRPr lang="en-US" sz="1950" dirty="0"/>
          </a:p>
        </p:txBody>
      </p:sp>
      <p:sp>
        <p:nvSpPr>
          <p:cNvPr id="14" name="Text 8"/>
          <p:cNvSpPr/>
          <p:nvPr/>
        </p:nvSpPr>
        <p:spPr>
          <a:xfrm>
            <a:off x="793790" y="5840016"/>
            <a:ext cx="4182189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Provides a fully deterministic workflow, ensuring consistent results from preprocessing to reconstruction.</a:t>
            </a:r>
            <a:endParaRPr lang="en-US" sz="155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23986" y="4666655"/>
            <a:ext cx="496133" cy="496133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5223986" y="5410795"/>
            <a:ext cx="2863572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Hardware-Compatible</a:t>
            </a:r>
            <a:endParaRPr lang="en-US" sz="1950" dirty="0"/>
          </a:p>
        </p:txBody>
      </p:sp>
      <p:sp>
        <p:nvSpPr>
          <p:cNvPr id="17" name="Text 10"/>
          <p:cNvSpPr/>
          <p:nvPr/>
        </p:nvSpPr>
        <p:spPr>
          <a:xfrm>
            <a:off x="5223986" y="5840016"/>
            <a:ext cx="4182308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Validated on IBM Quantum hardware under realistic noise conditions, proving its practical applicability.</a:t>
            </a:r>
            <a:endParaRPr lang="en-US" sz="155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AD5545B-9C70-5698-4ED1-B01663E1740A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20080" y="7765375"/>
            <a:ext cx="3010320" cy="43747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41509" y="441008"/>
            <a:ext cx="2158960" cy="250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Performance Metrics</a:t>
            </a:r>
            <a:endParaRPr lang="en-US" sz="1550" dirty="0"/>
          </a:p>
        </p:txBody>
      </p:sp>
      <p:sp>
        <p:nvSpPr>
          <p:cNvPr id="3" name="Text 1"/>
          <p:cNvSpPr/>
          <p:nvPr/>
        </p:nvSpPr>
        <p:spPr>
          <a:xfrm>
            <a:off x="641509" y="852011"/>
            <a:ext cx="9542502" cy="6915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Empirical Results and Advantages</a:t>
            </a:r>
            <a:endParaRPr lang="en-US" sz="4350" dirty="0"/>
          </a:p>
        </p:txBody>
      </p:sp>
      <p:sp>
        <p:nvSpPr>
          <p:cNvPr id="4" name="Text 2"/>
          <p:cNvSpPr/>
          <p:nvPr/>
        </p:nvSpPr>
        <p:spPr>
          <a:xfrm>
            <a:off x="641509" y="1928336"/>
            <a:ext cx="6478072" cy="513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4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Achieved PSNR &gt; 38 dB with just 5 qubits (32 bins), demonstrating high fidelity in image reconstruction.</a:t>
            </a:r>
            <a:endParaRPr lang="en-US" sz="1400" dirty="0"/>
          </a:p>
        </p:txBody>
      </p:sp>
      <p:sp>
        <p:nvSpPr>
          <p:cNvPr id="5" name="Text 3"/>
          <p:cNvSpPr/>
          <p:nvPr/>
        </p:nvSpPr>
        <p:spPr>
          <a:xfrm>
            <a:off x="641509" y="2597933"/>
            <a:ext cx="6478072" cy="2565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4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Mean Squared Error (MSE) ≈ 0.0025, indicating minimal reconstruction error.</a:t>
            </a:r>
            <a:endParaRPr lang="en-US" sz="1400" dirty="0"/>
          </a:p>
        </p:txBody>
      </p:sp>
      <p:sp>
        <p:nvSpPr>
          <p:cNvPr id="6" name="Text 4"/>
          <p:cNvSpPr/>
          <p:nvPr/>
        </p:nvSpPr>
        <p:spPr>
          <a:xfrm>
            <a:off x="641509" y="3044410"/>
            <a:ext cx="6478072" cy="2565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4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Execution time under 0.4 seconds on real hardware, highlighting impressive speed.</a:t>
            </a:r>
            <a:endParaRPr lang="en-US" sz="1400" dirty="0"/>
          </a:p>
        </p:txBody>
      </p:sp>
      <p:sp>
        <p:nvSpPr>
          <p:cNvPr id="7" name="Text 5"/>
          <p:cNvSpPr/>
          <p:nvPr/>
        </p:nvSpPr>
        <p:spPr>
          <a:xfrm>
            <a:off x="641509" y="3468577"/>
            <a:ext cx="6478072" cy="513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4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Outperforms classical methods like FRQI, NEQR, and NCQI in qubit efficiency, requiring significantly fewer resources.</a:t>
            </a:r>
            <a:endParaRPr lang="en-US" sz="1400" dirty="0"/>
          </a:p>
        </p:txBody>
      </p:sp>
      <p:sp>
        <p:nvSpPr>
          <p:cNvPr id="8" name="Text 6"/>
          <p:cNvSpPr/>
          <p:nvPr/>
        </p:nvSpPr>
        <p:spPr>
          <a:xfrm>
            <a:off x="641509" y="4271990"/>
            <a:ext cx="6478072" cy="513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4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Supports arbitrary image sizes and aspect ratios without strict constraints, offering broad applicability.</a:t>
            </a:r>
            <a:endParaRPr lang="en-US" sz="1400" dirty="0"/>
          </a:p>
        </p:txBody>
      </p:sp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50097" y="1526257"/>
            <a:ext cx="6238793" cy="623879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73C8DFF-F2B8-295B-ABA3-EBC7CBE0365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20080" y="7765375"/>
            <a:ext cx="3010320" cy="43747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22565" y="464225"/>
            <a:ext cx="1865709" cy="2041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2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Code Snippet Analysis</a:t>
            </a:r>
            <a:endParaRPr lang="en-US" sz="1250" dirty="0"/>
          </a:p>
        </p:txBody>
      </p:sp>
      <p:sp>
        <p:nvSpPr>
          <p:cNvPr id="3" name="Shape 1"/>
          <p:cNvSpPr/>
          <p:nvPr/>
        </p:nvSpPr>
        <p:spPr>
          <a:xfrm>
            <a:off x="522565" y="929640"/>
            <a:ext cx="13585269" cy="6255663"/>
          </a:xfrm>
          <a:prstGeom prst="roundRect">
            <a:avLst>
              <a:gd name="adj" fmla="val 877"/>
            </a:avLst>
          </a:prstGeom>
          <a:solidFill>
            <a:srgbClr val="F2F0E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Shape 2"/>
          <p:cNvSpPr/>
          <p:nvPr/>
        </p:nvSpPr>
        <p:spPr>
          <a:xfrm>
            <a:off x="516136" y="929640"/>
            <a:ext cx="13598128" cy="6255663"/>
          </a:xfrm>
          <a:prstGeom prst="roundRect">
            <a:avLst>
              <a:gd name="adj" fmla="val 313"/>
            </a:avLst>
          </a:prstGeom>
          <a:solidFill>
            <a:srgbClr val="F2F0ED"/>
          </a:solidFill>
          <a:ln/>
        </p:spPr>
        <p:txBody>
          <a:bodyPr/>
          <a:lstStyle/>
          <a:p>
            <a:r>
              <a:rPr lang="en-US" dirty="0"/>
              <a:t>from PIL import Image</a:t>
            </a:r>
          </a:p>
          <a:p>
            <a:r>
              <a:rPr lang="en-US" dirty="0"/>
              <a:t>import </a:t>
            </a:r>
            <a:r>
              <a:rPr lang="en-US" dirty="0" err="1"/>
              <a:t>numpy</a:t>
            </a:r>
            <a:r>
              <a:rPr lang="en-US" dirty="0"/>
              <a:t> as np</a:t>
            </a:r>
          </a:p>
          <a:p>
            <a:r>
              <a:rPr lang="en-US" dirty="0"/>
              <a:t>from </a:t>
            </a:r>
            <a:r>
              <a:rPr lang="en-US" dirty="0" err="1"/>
              <a:t>qiskit</a:t>
            </a:r>
            <a:r>
              <a:rPr lang="en-US" dirty="0"/>
              <a:t> import </a:t>
            </a:r>
            <a:r>
              <a:rPr lang="en-US" dirty="0" err="1"/>
              <a:t>QuantumCircuit</a:t>
            </a:r>
            <a:endParaRPr lang="en-US" dirty="0"/>
          </a:p>
          <a:p>
            <a:r>
              <a:rPr lang="en-US" dirty="0"/>
              <a:t>from </a:t>
            </a:r>
            <a:r>
              <a:rPr lang="en-US" dirty="0" err="1"/>
              <a:t>qiskit_aer</a:t>
            </a:r>
            <a:r>
              <a:rPr lang="en-US" dirty="0"/>
              <a:t> import </a:t>
            </a:r>
            <a:r>
              <a:rPr lang="en-US" dirty="0" err="1"/>
              <a:t>AerSimulator</a:t>
            </a:r>
            <a:endParaRPr lang="en-US" dirty="0"/>
          </a:p>
          <a:p>
            <a:r>
              <a:rPr lang="en-US" dirty="0"/>
              <a:t>import </a:t>
            </a:r>
            <a:r>
              <a:rPr lang="en-US" dirty="0" err="1"/>
              <a:t>matplotlib.pyplot</a:t>
            </a:r>
            <a:r>
              <a:rPr lang="en-US" dirty="0"/>
              <a:t> as </a:t>
            </a:r>
            <a:r>
              <a:rPr lang="en-US" dirty="0" err="1"/>
              <a:t>plt</a:t>
            </a:r>
            <a:endParaRPr lang="en-US" dirty="0"/>
          </a:p>
          <a:p>
            <a:br>
              <a:rPr lang="en-US" dirty="0"/>
            </a:br>
            <a:r>
              <a:rPr lang="en-US" dirty="0"/>
              <a:t>def </a:t>
            </a:r>
            <a:r>
              <a:rPr lang="en-US" dirty="0" err="1"/>
              <a:t>bixel_encoding</a:t>
            </a:r>
            <a:r>
              <a:rPr lang="en-US" dirty="0"/>
              <a:t>(image, </a:t>
            </a:r>
            <a:r>
              <a:rPr lang="en-US" dirty="0" err="1"/>
              <a:t>bixel_size</a:t>
            </a:r>
            <a:r>
              <a:rPr lang="en-US" dirty="0"/>
              <a:t>=(16, 16)):</a:t>
            </a:r>
          </a:p>
          <a:p>
            <a:r>
              <a:rPr lang="en-US" dirty="0"/>
              <a:t>    h, w, c = </a:t>
            </a:r>
            <a:r>
              <a:rPr lang="en-US" dirty="0" err="1"/>
              <a:t>image.shape</a:t>
            </a:r>
            <a:endParaRPr lang="en-US" dirty="0"/>
          </a:p>
          <a:p>
            <a:r>
              <a:rPr lang="en-US" dirty="0"/>
              <a:t>    </a:t>
            </a:r>
            <a:r>
              <a:rPr lang="en-US" dirty="0" err="1"/>
              <a:t>bixel_h</a:t>
            </a:r>
            <a:r>
              <a:rPr lang="en-US" dirty="0"/>
              <a:t>, </a:t>
            </a:r>
            <a:r>
              <a:rPr lang="en-US" dirty="0" err="1"/>
              <a:t>bixel_w</a:t>
            </a:r>
            <a:r>
              <a:rPr lang="en-US" dirty="0"/>
              <a:t> = </a:t>
            </a:r>
            <a:r>
              <a:rPr lang="en-US" dirty="0" err="1"/>
              <a:t>bixel_size</a:t>
            </a:r>
            <a:endParaRPr lang="en-US" dirty="0"/>
          </a:p>
          <a:p>
            <a:r>
              <a:rPr lang="en-US" dirty="0"/>
              <a:t>    </a:t>
            </a:r>
          </a:p>
          <a:p>
            <a:r>
              <a:rPr lang="en-US" dirty="0"/>
              <a:t>    </a:t>
            </a:r>
            <a:r>
              <a:rPr lang="en-US" dirty="0" err="1"/>
              <a:t>pad_h</a:t>
            </a:r>
            <a:r>
              <a:rPr lang="en-US" dirty="0"/>
              <a:t> = (</a:t>
            </a:r>
            <a:r>
              <a:rPr lang="en-US" dirty="0" err="1"/>
              <a:t>bixel_h</a:t>
            </a:r>
            <a:r>
              <a:rPr lang="en-US" dirty="0"/>
              <a:t> - h % </a:t>
            </a:r>
            <a:r>
              <a:rPr lang="en-US" dirty="0" err="1"/>
              <a:t>bixel_h</a:t>
            </a:r>
            <a:r>
              <a:rPr lang="en-US" dirty="0"/>
              <a:t>) % </a:t>
            </a:r>
            <a:r>
              <a:rPr lang="en-US" dirty="0" err="1"/>
              <a:t>bixel_h</a:t>
            </a:r>
            <a:endParaRPr lang="en-US" dirty="0"/>
          </a:p>
          <a:p>
            <a:r>
              <a:rPr lang="en-US" dirty="0"/>
              <a:t>    </a:t>
            </a:r>
            <a:r>
              <a:rPr lang="en-US" dirty="0" err="1"/>
              <a:t>pad_w</a:t>
            </a:r>
            <a:r>
              <a:rPr lang="en-US" dirty="0"/>
              <a:t> = (</a:t>
            </a:r>
            <a:r>
              <a:rPr lang="en-US" dirty="0" err="1"/>
              <a:t>bixel_w</a:t>
            </a:r>
            <a:r>
              <a:rPr lang="en-US" dirty="0"/>
              <a:t> - w % </a:t>
            </a:r>
            <a:r>
              <a:rPr lang="en-US" dirty="0" err="1"/>
              <a:t>bixel_w</a:t>
            </a:r>
            <a:r>
              <a:rPr lang="en-US" dirty="0"/>
              <a:t>) % </a:t>
            </a:r>
            <a:r>
              <a:rPr lang="en-US" dirty="0" err="1"/>
              <a:t>bixel_w</a:t>
            </a:r>
            <a:endParaRPr lang="en-US" dirty="0"/>
          </a:p>
          <a:p>
            <a:r>
              <a:rPr lang="en-US" dirty="0"/>
              <a:t>    </a:t>
            </a:r>
            <a:r>
              <a:rPr lang="en-US" dirty="0" err="1"/>
              <a:t>padded_image</a:t>
            </a:r>
            <a:r>
              <a:rPr lang="en-US" dirty="0"/>
              <a:t> = </a:t>
            </a:r>
            <a:r>
              <a:rPr lang="en-US" dirty="0" err="1"/>
              <a:t>np.pad</a:t>
            </a:r>
            <a:r>
              <a:rPr lang="en-US" dirty="0"/>
              <a:t>(image, ((0, </a:t>
            </a:r>
            <a:r>
              <a:rPr lang="en-US" dirty="0" err="1"/>
              <a:t>pad_h</a:t>
            </a:r>
            <a:r>
              <a:rPr lang="en-US" dirty="0"/>
              <a:t>), (0, </a:t>
            </a:r>
            <a:r>
              <a:rPr lang="en-US" dirty="0" err="1"/>
              <a:t>pad_w</a:t>
            </a:r>
            <a:r>
              <a:rPr lang="en-US" dirty="0"/>
              <a:t>), (0, 0)), mode='constant')</a:t>
            </a:r>
          </a:p>
          <a:p>
            <a:r>
              <a:rPr lang="en-US" dirty="0"/>
              <a:t>    </a:t>
            </a:r>
            <a:r>
              <a:rPr lang="en-US" dirty="0" err="1"/>
              <a:t>h_p</a:t>
            </a:r>
            <a:r>
              <a:rPr lang="en-US" dirty="0"/>
              <a:t>, </a:t>
            </a:r>
            <a:r>
              <a:rPr lang="en-US" dirty="0" err="1"/>
              <a:t>w_p</a:t>
            </a:r>
            <a:r>
              <a:rPr lang="en-US" dirty="0"/>
              <a:t>, _ = </a:t>
            </a:r>
            <a:r>
              <a:rPr lang="en-US" dirty="0" err="1"/>
              <a:t>padded_image.shape</a:t>
            </a:r>
            <a:endParaRPr lang="en-US" dirty="0"/>
          </a:p>
          <a:p>
            <a:r>
              <a:rPr lang="en-US" dirty="0"/>
              <a:t>    </a:t>
            </a:r>
          </a:p>
          <a:p>
            <a:r>
              <a:rPr lang="en-US" dirty="0"/>
              <a:t>    </a:t>
            </a:r>
            <a:r>
              <a:rPr lang="en-US" dirty="0" err="1"/>
              <a:t>bixel_sums</a:t>
            </a:r>
            <a:r>
              <a:rPr lang="en-US" dirty="0"/>
              <a:t> = []</a:t>
            </a:r>
          </a:p>
          <a:p>
            <a:r>
              <a:rPr lang="en-US" dirty="0"/>
              <a:t>    </a:t>
            </a:r>
            <a:r>
              <a:rPr lang="en-US" dirty="0" err="1"/>
              <a:t>bixel_weights</a:t>
            </a:r>
            <a:r>
              <a:rPr lang="en-US" dirty="0"/>
              <a:t> = []</a:t>
            </a:r>
          </a:p>
          <a:p>
            <a:r>
              <a:rPr lang="en-US" dirty="0"/>
              <a:t>    </a:t>
            </a:r>
          </a:p>
          <a:p>
            <a:endParaRPr lang="en-US" dirty="0"/>
          </a:p>
        </p:txBody>
      </p:sp>
      <p:sp>
        <p:nvSpPr>
          <p:cNvPr id="5" name="Text 3"/>
          <p:cNvSpPr/>
          <p:nvPr/>
        </p:nvSpPr>
        <p:spPr>
          <a:xfrm>
            <a:off x="646748" y="1027628"/>
            <a:ext cx="13336905" cy="60596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endParaRPr lang="en-US" sz="1000" dirty="0"/>
          </a:p>
        </p:txBody>
      </p:sp>
      <p:sp>
        <p:nvSpPr>
          <p:cNvPr id="6" name="Text 4"/>
          <p:cNvSpPr/>
          <p:nvPr/>
        </p:nvSpPr>
        <p:spPr>
          <a:xfrm>
            <a:off x="522565" y="7332226"/>
            <a:ext cx="13585269" cy="4331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The provided Python code illustrates the end-to-end implementation of the quantum image compression method. Key functions include </a:t>
            </a:r>
            <a:r>
              <a:rPr lang="en-US" sz="1000" dirty="0">
                <a:solidFill>
                  <a:srgbClr val="454240"/>
                </a:solidFill>
                <a:highlight>
                  <a:srgbClr val="F2F0E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bixel_encoding</a:t>
            </a:r>
            <a:r>
              <a:rPr lang="en-US" sz="10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for image segmentation, </a:t>
            </a:r>
            <a:r>
              <a:rPr lang="en-US" sz="1000" dirty="0">
                <a:solidFill>
                  <a:srgbClr val="454240"/>
                </a:solidFill>
                <a:highlight>
                  <a:srgbClr val="F2F0E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histogram_formation</a:t>
            </a:r>
            <a:r>
              <a:rPr lang="en-US" sz="10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for amplitude preparation, </a:t>
            </a:r>
            <a:r>
              <a:rPr lang="en-US" sz="1000" dirty="0">
                <a:solidFill>
                  <a:srgbClr val="454240"/>
                </a:solidFill>
                <a:highlight>
                  <a:srgbClr val="F2F0E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quantum_process</a:t>
            </a:r>
            <a:r>
              <a:rPr lang="en-US" sz="10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for quantum state initialization and measurement, and </a:t>
            </a:r>
            <a:r>
              <a:rPr lang="en-US" sz="1000" dirty="0">
                <a:solidFill>
                  <a:srgbClr val="454240"/>
                </a:solidFill>
                <a:highlight>
                  <a:srgbClr val="F2F0E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recover_image</a:t>
            </a:r>
            <a:r>
              <a:rPr lang="en-US" sz="10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for reconstructing the image from measurement outcomes. This modular design facilitates a clear and efficient workflow.</a:t>
            </a:r>
            <a:endParaRPr lang="en-US" sz="1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1BC7A6C-CE5D-5858-C64E-3768DD552B9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20080" y="7765375"/>
            <a:ext cx="3010320" cy="43747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84603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Conclusion</a:t>
            </a:r>
            <a:endParaRPr lang="en-US" sz="1950" dirty="0"/>
          </a:p>
        </p:txBody>
      </p:sp>
      <p:sp>
        <p:nvSpPr>
          <p:cNvPr id="3" name="Text 1"/>
          <p:cNvSpPr/>
          <p:nvPr/>
        </p:nvSpPr>
        <p:spPr>
          <a:xfrm>
            <a:off x="793790" y="2093119"/>
            <a:ext cx="12948999" cy="8558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700"/>
              </a:lnSpc>
              <a:buNone/>
            </a:pPr>
            <a:r>
              <a:rPr lang="en-US" sz="53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 Path to Scalable Quantum Imaging</a:t>
            </a:r>
            <a:endParaRPr lang="en-US" sz="5350" dirty="0"/>
          </a:p>
        </p:txBody>
      </p:sp>
      <p:sp>
        <p:nvSpPr>
          <p:cNvPr id="4" name="Text 2"/>
          <p:cNvSpPr/>
          <p:nvPr/>
        </p:nvSpPr>
        <p:spPr>
          <a:xfrm>
            <a:off x="793790" y="3246596"/>
            <a:ext cx="13042821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The proposed histogram-driven amplitude embedding method offers a practical, scalable, and resource-efficient framework for quantum image compression, ideally suited for current NISQ-era devices. Its ability to achieve high-fidelity reconstruction with extremely low quantum resources opens new frontiers for quantum applications.</a:t>
            </a:r>
            <a:endParaRPr lang="en-US" sz="1550" dirty="0"/>
          </a:p>
        </p:txBody>
      </p:sp>
      <p:sp>
        <p:nvSpPr>
          <p:cNvPr id="5" name="Text 3"/>
          <p:cNvSpPr/>
          <p:nvPr/>
        </p:nvSpPr>
        <p:spPr>
          <a:xfrm>
            <a:off x="5826681" y="4496872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300" dirty="0">
                <a:solidFill>
                  <a:srgbClr val="B88E23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Key Takeaways:</a:t>
            </a:r>
            <a:endParaRPr lang="en-US" sz="2300" dirty="0"/>
          </a:p>
        </p:txBody>
      </p:sp>
      <p:sp>
        <p:nvSpPr>
          <p:cNvPr id="6" name="Text 4"/>
          <p:cNvSpPr/>
          <p:nvPr/>
        </p:nvSpPr>
        <p:spPr>
          <a:xfrm>
            <a:off x="793790" y="5166598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Efficiency:</a:t>
            </a:r>
            <a:r>
              <a:rPr lang="en-US" sz="15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Achieves high compression with minimal qubit usage.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793790" y="5553551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Scalability:</a:t>
            </a:r>
            <a:r>
              <a:rPr lang="en-US" sz="15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Constant qubit usage independent of image resolution.</a:t>
            </a:r>
            <a:endParaRPr lang="en-US" sz="1550" dirty="0"/>
          </a:p>
        </p:txBody>
      </p:sp>
      <p:sp>
        <p:nvSpPr>
          <p:cNvPr id="8" name="Text 6"/>
          <p:cNvSpPr/>
          <p:nvPr/>
        </p:nvSpPr>
        <p:spPr>
          <a:xfrm>
            <a:off x="793790" y="5940504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Practicality:</a:t>
            </a:r>
            <a:r>
              <a:rPr lang="en-US" sz="15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Validated on real quantum hardware, suitable for near-term devices.</a:t>
            </a:r>
            <a:endParaRPr lang="en-US" sz="1550" dirty="0"/>
          </a:p>
        </p:txBody>
      </p:sp>
      <p:sp>
        <p:nvSpPr>
          <p:cNvPr id="9" name="Text 7"/>
          <p:cNvSpPr/>
          <p:nvPr/>
        </p:nvSpPr>
        <p:spPr>
          <a:xfrm>
            <a:off x="793790" y="6327458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Impact:</a:t>
            </a:r>
            <a:r>
              <a:rPr lang="en-US" sz="15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Revolutionizes image processing for secure communication, medical imaging, and beyond.</a:t>
            </a:r>
            <a:endParaRPr lang="en-US" sz="155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6AAA86F-A98A-BD91-A37F-519A860B343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20080" y="7765375"/>
            <a:ext cx="3010320" cy="43747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EF2F0C9A-880C-0651-F5BA-52300CB65276}"/>
              </a:ext>
            </a:extLst>
          </p:cNvPr>
          <p:cNvSpPr/>
          <p:nvPr/>
        </p:nvSpPr>
        <p:spPr>
          <a:xfrm>
            <a:off x="-12192" y="518584"/>
            <a:ext cx="10893028" cy="1296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53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UChicago-Led Quantum Supercomputer</a:t>
            </a:r>
          </a:p>
          <a:p>
            <a:pPr marL="0" indent="0" algn="l">
              <a:lnSpc>
                <a:spcPts val="2750"/>
              </a:lnSpc>
              <a:buNone/>
            </a:pPr>
            <a:endParaRPr lang="en-US" sz="5350" dirty="0">
              <a:solidFill>
                <a:srgbClr val="5C4E3D"/>
              </a:solidFill>
              <a:latin typeface="Libre Baskerville" pitchFamily="34" charset="0"/>
              <a:ea typeface="Libre Baskerville" pitchFamily="34" charset="-122"/>
              <a:cs typeface="Libre Baskerville" pitchFamily="34" charset="-120"/>
            </a:endParaRPr>
          </a:p>
          <a:p>
            <a:pPr marL="0" indent="0" algn="l">
              <a:lnSpc>
                <a:spcPts val="2750"/>
              </a:lnSpc>
              <a:buNone/>
            </a:pPr>
            <a:r>
              <a:rPr lang="en-US" sz="53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 Initiative Secures $4M NSF Grant</a:t>
            </a:r>
            <a:endParaRPr lang="en-US" sz="5350" dirty="0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C001FB18-78A7-B9E3-E972-3FCC8E79D088}"/>
              </a:ext>
            </a:extLst>
          </p:cNvPr>
          <p:cNvSpPr/>
          <p:nvPr/>
        </p:nvSpPr>
        <p:spPr>
          <a:xfrm>
            <a:off x="384643" y="1887021"/>
            <a:ext cx="6780014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2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The University of Chicago and its partners have received a </a:t>
            </a:r>
            <a:r>
              <a:rPr lang="en-US" sz="1250" dirty="0">
                <a:solidFill>
                  <a:srgbClr val="B88E23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$4 million grant</a:t>
            </a:r>
            <a:r>
              <a:rPr lang="en-US" sz="12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from the National Science Foundation (NSF) to advance the Quantum Advantage-Class Trapped Ion System (QACTI) project. This funding propels the National Quantum Virtual Laboratory (NQVL) consortium toward its ambitious goal: designing a quantum supercomputer with unparalleled accessibility.</a:t>
            </a:r>
            <a:endParaRPr lang="en-US" sz="1250" dirty="0"/>
          </a:p>
        </p:txBody>
      </p:sp>
      <p:sp>
        <p:nvSpPr>
          <p:cNvPr id="4" name="Shape 2">
            <a:extLst>
              <a:ext uri="{FF2B5EF4-FFF2-40B4-BE49-F238E27FC236}">
                <a16:creationId xmlns:a16="http://schemas.microsoft.com/office/drawing/2014/main" id="{A48BE32A-C558-C1CB-65CE-FE5FBDAED993}"/>
              </a:ext>
            </a:extLst>
          </p:cNvPr>
          <p:cNvSpPr/>
          <p:nvPr/>
        </p:nvSpPr>
        <p:spPr>
          <a:xfrm>
            <a:off x="384643" y="2901672"/>
            <a:ext cx="6780014" cy="950238"/>
          </a:xfrm>
          <a:prstGeom prst="roundRect">
            <a:avLst>
              <a:gd name="adj" fmla="val 5013"/>
            </a:avLst>
          </a:prstGeom>
          <a:solidFill>
            <a:srgbClr val="FFFDFA"/>
          </a:solidFill>
          <a:ln w="15240">
            <a:solidFill>
              <a:srgbClr val="DDD3BA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Shape 3">
            <a:extLst>
              <a:ext uri="{FF2B5EF4-FFF2-40B4-BE49-F238E27FC236}">
                <a16:creationId xmlns:a16="http://schemas.microsoft.com/office/drawing/2014/main" id="{1E17266F-3F70-C1A7-96EC-7E9247994A31}"/>
              </a:ext>
            </a:extLst>
          </p:cNvPr>
          <p:cNvSpPr/>
          <p:nvPr/>
        </p:nvSpPr>
        <p:spPr>
          <a:xfrm>
            <a:off x="399883" y="2905482"/>
            <a:ext cx="453628" cy="919758"/>
          </a:xfrm>
          <a:prstGeom prst="roundRect">
            <a:avLst>
              <a:gd name="adj" fmla="val 6469"/>
            </a:avLst>
          </a:prstGeom>
          <a:solidFill>
            <a:srgbClr val="F7EDD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4">
            <a:extLst>
              <a:ext uri="{FF2B5EF4-FFF2-40B4-BE49-F238E27FC236}">
                <a16:creationId xmlns:a16="http://schemas.microsoft.com/office/drawing/2014/main" id="{F3E97E51-6D4C-6767-5666-49BF2580E09C}"/>
              </a:ext>
            </a:extLst>
          </p:cNvPr>
          <p:cNvSpPr/>
          <p:nvPr/>
        </p:nvSpPr>
        <p:spPr>
          <a:xfrm>
            <a:off x="537877" y="3213259"/>
            <a:ext cx="170021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13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</a:t>
            </a:r>
            <a:endParaRPr lang="en-US" sz="1300" dirty="0"/>
          </a:p>
        </p:txBody>
      </p:sp>
      <p:sp>
        <p:nvSpPr>
          <p:cNvPr id="7" name="Text 5">
            <a:extLst>
              <a:ext uri="{FF2B5EF4-FFF2-40B4-BE49-F238E27FC236}">
                <a16:creationId xmlns:a16="http://schemas.microsoft.com/office/drawing/2014/main" id="{AEFD43F1-D4E8-55E6-5A97-F5A83B900696}"/>
              </a:ext>
            </a:extLst>
          </p:cNvPr>
          <p:cNvSpPr/>
          <p:nvPr/>
        </p:nvSpPr>
        <p:spPr>
          <a:xfrm>
            <a:off x="966859" y="2995970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Phase 2 Targets:</a:t>
            </a:r>
            <a:endParaRPr lang="en-US" sz="1100" dirty="0"/>
          </a:p>
        </p:txBody>
      </p:sp>
      <p:sp>
        <p:nvSpPr>
          <p:cNvPr id="8" name="Text 6">
            <a:extLst>
              <a:ext uri="{FF2B5EF4-FFF2-40B4-BE49-F238E27FC236}">
                <a16:creationId xmlns:a16="http://schemas.microsoft.com/office/drawing/2014/main" id="{A3754B7C-80F0-3AD9-62BF-E015BE9CE8FE}"/>
              </a:ext>
            </a:extLst>
          </p:cNvPr>
          <p:cNvSpPr/>
          <p:nvPr/>
        </p:nvSpPr>
        <p:spPr>
          <a:xfrm>
            <a:off x="966859" y="3297912"/>
            <a:ext cx="6182558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2029: 60-qubit "proof of concept" machine</a:t>
            </a:r>
            <a:endParaRPr lang="en-US" sz="850" dirty="0"/>
          </a:p>
        </p:txBody>
      </p:sp>
      <p:sp>
        <p:nvSpPr>
          <p:cNvPr id="9" name="Text 7">
            <a:extLst>
              <a:ext uri="{FF2B5EF4-FFF2-40B4-BE49-F238E27FC236}">
                <a16:creationId xmlns:a16="http://schemas.microsoft.com/office/drawing/2014/main" id="{B8B1FD44-3D85-4043-9D32-2C766A79974D}"/>
              </a:ext>
            </a:extLst>
          </p:cNvPr>
          <p:cNvSpPr/>
          <p:nvPr/>
        </p:nvSpPr>
        <p:spPr>
          <a:xfrm>
            <a:off x="966859" y="3519011"/>
            <a:ext cx="6182558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2033: 256-qubit ion trap computer</a:t>
            </a:r>
            <a:endParaRPr lang="en-US" sz="850" dirty="0"/>
          </a:p>
        </p:txBody>
      </p:sp>
      <p:sp>
        <p:nvSpPr>
          <p:cNvPr id="10" name="Shape 8">
            <a:extLst>
              <a:ext uri="{FF2B5EF4-FFF2-40B4-BE49-F238E27FC236}">
                <a16:creationId xmlns:a16="http://schemas.microsoft.com/office/drawing/2014/main" id="{7A2A38AB-C418-8104-1F11-2F61EB317AB4}"/>
              </a:ext>
            </a:extLst>
          </p:cNvPr>
          <p:cNvSpPr/>
          <p:nvPr/>
        </p:nvSpPr>
        <p:spPr>
          <a:xfrm>
            <a:off x="384643" y="4010978"/>
            <a:ext cx="6780014" cy="910590"/>
          </a:xfrm>
          <a:prstGeom prst="roundRect">
            <a:avLst>
              <a:gd name="adj" fmla="val 5231"/>
            </a:avLst>
          </a:prstGeom>
          <a:solidFill>
            <a:srgbClr val="FFFDFA"/>
          </a:solidFill>
          <a:ln w="15240">
            <a:solidFill>
              <a:srgbClr val="DDD3BA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Shape 9">
            <a:extLst>
              <a:ext uri="{FF2B5EF4-FFF2-40B4-BE49-F238E27FC236}">
                <a16:creationId xmlns:a16="http://schemas.microsoft.com/office/drawing/2014/main" id="{04D3A965-D67A-1EF0-A453-3A108692FCAB}"/>
              </a:ext>
            </a:extLst>
          </p:cNvPr>
          <p:cNvSpPr/>
          <p:nvPr/>
        </p:nvSpPr>
        <p:spPr>
          <a:xfrm>
            <a:off x="399883" y="4014788"/>
            <a:ext cx="453628" cy="880110"/>
          </a:xfrm>
          <a:prstGeom prst="roundRect">
            <a:avLst>
              <a:gd name="adj" fmla="val 6469"/>
            </a:avLst>
          </a:prstGeom>
          <a:solidFill>
            <a:srgbClr val="F7EDD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Text 10">
            <a:extLst>
              <a:ext uri="{FF2B5EF4-FFF2-40B4-BE49-F238E27FC236}">
                <a16:creationId xmlns:a16="http://schemas.microsoft.com/office/drawing/2014/main" id="{F660A66C-6E40-CC2B-19B6-D5F68E4B939A}"/>
              </a:ext>
            </a:extLst>
          </p:cNvPr>
          <p:cNvSpPr/>
          <p:nvPr/>
        </p:nvSpPr>
        <p:spPr>
          <a:xfrm>
            <a:off x="537877" y="4348520"/>
            <a:ext cx="170021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13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2</a:t>
            </a:r>
            <a:endParaRPr lang="en-US" sz="1300" dirty="0"/>
          </a:p>
        </p:txBody>
      </p:sp>
      <p:sp>
        <p:nvSpPr>
          <p:cNvPr id="13" name="Text 11">
            <a:extLst>
              <a:ext uri="{FF2B5EF4-FFF2-40B4-BE49-F238E27FC236}">
                <a16:creationId xmlns:a16="http://schemas.microsoft.com/office/drawing/2014/main" id="{2657F365-477B-5BC3-B65B-28497F185F8D}"/>
              </a:ext>
            </a:extLst>
          </p:cNvPr>
          <p:cNvSpPr/>
          <p:nvPr/>
        </p:nvSpPr>
        <p:spPr>
          <a:xfrm>
            <a:off x="966859" y="4105275"/>
            <a:ext cx="1627465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Democratizing Access:</a:t>
            </a:r>
            <a:endParaRPr lang="en-US" sz="1100" dirty="0"/>
          </a:p>
        </p:txBody>
      </p:sp>
      <p:sp>
        <p:nvSpPr>
          <p:cNvPr id="14" name="Text 12">
            <a:extLst>
              <a:ext uri="{FF2B5EF4-FFF2-40B4-BE49-F238E27FC236}">
                <a16:creationId xmlns:a16="http://schemas.microsoft.com/office/drawing/2014/main" id="{35E0F755-A24E-19ED-5D54-056A28236E02}"/>
              </a:ext>
            </a:extLst>
          </p:cNvPr>
          <p:cNvSpPr/>
          <p:nvPr/>
        </p:nvSpPr>
        <p:spPr>
          <a:xfrm>
            <a:off x="966859" y="4350068"/>
            <a:ext cx="6182558" cy="3629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The project aims to make advanced quantum hardware available nationwide, both locally and via the cloud, fostering an </a:t>
            </a:r>
            <a:r>
              <a:rPr lang="en-US" sz="850" dirty="0">
                <a:solidFill>
                  <a:srgbClr val="B88E23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open quantum platform</a:t>
            </a:r>
            <a:r>
              <a:rPr lang="en-US" sz="8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for scientific applications.</a:t>
            </a:r>
            <a:endParaRPr lang="en-US" sz="850" dirty="0"/>
          </a:p>
        </p:txBody>
      </p:sp>
      <p:pic>
        <p:nvPicPr>
          <p:cNvPr id="15" name="Image 0" descr="preencoded.png">
            <a:extLst>
              <a:ext uri="{FF2B5EF4-FFF2-40B4-BE49-F238E27FC236}">
                <a16:creationId xmlns:a16="http://schemas.microsoft.com/office/drawing/2014/main" id="{CD0DED1B-9C27-7AC9-B4DF-8D3B91E2DA0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869" y="1737360"/>
            <a:ext cx="6780014" cy="6360676"/>
          </a:xfrm>
          <a:prstGeom prst="rect">
            <a:avLst/>
          </a:prstGeom>
        </p:spPr>
      </p:pic>
      <p:sp>
        <p:nvSpPr>
          <p:cNvPr id="16" name="Text 13">
            <a:extLst>
              <a:ext uri="{FF2B5EF4-FFF2-40B4-BE49-F238E27FC236}">
                <a16:creationId xmlns:a16="http://schemas.microsoft.com/office/drawing/2014/main" id="{AC69EB49-A524-DF7D-8D5B-7E4925169EB5}"/>
              </a:ext>
            </a:extLst>
          </p:cNvPr>
          <p:cNvSpPr/>
          <p:nvPr/>
        </p:nvSpPr>
        <p:spPr>
          <a:xfrm>
            <a:off x="401415" y="5105726"/>
            <a:ext cx="1505069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4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Collaborative Power:</a:t>
            </a:r>
            <a:endParaRPr lang="en-US" sz="1400" dirty="0"/>
          </a:p>
        </p:txBody>
      </p:sp>
      <p:sp>
        <p:nvSpPr>
          <p:cNvPr id="17" name="Text 14">
            <a:extLst>
              <a:ext uri="{FF2B5EF4-FFF2-40B4-BE49-F238E27FC236}">
                <a16:creationId xmlns:a16="http://schemas.microsoft.com/office/drawing/2014/main" id="{ECE66E73-853C-DA8C-A562-EF00BE847C1B}"/>
              </a:ext>
            </a:extLst>
          </p:cNvPr>
          <p:cNvSpPr/>
          <p:nvPr/>
        </p:nvSpPr>
        <p:spPr>
          <a:xfrm>
            <a:off x="412567" y="5374491"/>
            <a:ext cx="6780014" cy="3629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2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Led by co-principal investigator Fred Chong from UChicago, this initiative involves leading researchers from Duke, Tufts, North Carolina State, and North Carolina Agricultural and Technical State University.</a:t>
            </a:r>
            <a:endParaRPr lang="en-US" sz="1250" dirty="0"/>
          </a:p>
        </p:txBody>
      </p:sp>
      <p:sp>
        <p:nvSpPr>
          <p:cNvPr id="18" name="Text 15">
            <a:extLst>
              <a:ext uri="{FF2B5EF4-FFF2-40B4-BE49-F238E27FC236}">
                <a16:creationId xmlns:a16="http://schemas.microsoft.com/office/drawing/2014/main" id="{A10A7E31-CD8D-B629-2FF9-0073A3D753B1}"/>
              </a:ext>
            </a:extLst>
          </p:cNvPr>
          <p:cNvSpPr/>
          <p:nvPr/>
        </p:nvSpPr>
        <p:spPr>
          <a:xfrm>
            <a:off x="434871" y="5997120"/>
            <a:ext cx="1853565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4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Impact Beyond Research:</a:t>
            </a:r>
            <a:endParaRPr lang="en-US" sz="1400" dirty="0"/>
          </a:p>
        </p:txBody>
      </p:sp>
      <p:sp>
        <p:nvSpPr>
          <p:cNvPr id="19" name="Text 16">
            <a:extLst>
              <a:ext uri="{FF2B5EF4-FFF2-40B4-BE49-F238E27FC236}">
                <a16:creationId xmlns:a16="http://schemas.microsoft.com/office/drawing/2014/main" id="{B053085A-654E-9464-1E02-7FE37E7427CE}"/>
              </a:ext>
            </a:extLst>
          </p:cNvPr>
          <p:cNvSpPr/>
          <p:nvPr/>
        </p:nvSpPr>
        <p:spPr>
          <a:xfrm>
            <a:off x="412567" y="6364605"/>
            <a:ext cx="6780014" cy="3629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12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Workforce Development: Training the next generation of quantum scientists, including diverse students, postdocs, and professionals.</a:t>
            </a:r>
            <a:endParaRPr lang="en-US" sz="1250" dirty="0"/>
          </a:p>
        </p:txBody>
      </p:sp>
      <p:sp>
        <p:nvSpPr>
          <p:cNvPr id="20" name="Text 17">
            <a:extLst>
              <a:ext uri="{FF2B5EF4-FFF2-40B4-BE49-F238E27FC236}">
                <a16:creationId xmlns:a16="http://schemas.microsoft.com/office/drawing/2014/main" id="{251EDEA0-1EE1-9CF9-891E-53A43D57B2C0}"/>
              </a:ext>
            </a:extLst>
          </p:cNvPr>
          <p:cNvSpPr/>
          <p:nvPr/>
        </p:nvSpPr>
        <p:spPr>
          <a:xfrm>
            <a:off x="412567" y="6845952"/>
            <a:ext cx="6780014" cy="3629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12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Grand Challenges: Utilizing quantum computing to tackle complex problems in climate modeling, drug discovery, and other fields currently beyond the reach of conventional computers.</a:t>
            </a:r>
            <a:endParaRPr lang="en-US" sz="1250" dirty="0"/>
          </a:p>
        </p:txBody>
      </p:sp>
      <p:sp>
        <p:nvSpPr>
          <p:cNvPr id="21" name="Text 18">
            <a:extLst>
              <a:ext uri="{FF2B5EF4-FFF2-40B4-BE49-F238E27FC236}">
                <a16:creationId xmlns:a16="http://schemas.microsoft.com/office/drawing/2014/main" id="{AD1BCC99-F8F2-14FE-A073-097D304E3EB7}"/>
              </a:ext>
            </a:extLst>
          </p:cNvPr>
          <p:cNvSpPr/>
          <p:nvPr/>
        </p:nvSpPr>
        <p:spPr>
          <a:xfrm>
            <a:off x="-8643737" y="7871640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400"/>
              </a:lnSpc>
              <a:buNone/>
            </a:pPr>
            <a:r>
              <a:rPr lang="en-US" sz="850" dirty="0">
                <a:solidFill>
                  <a:srgbClr val="B88E23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Source:</a:t>
            </a:r>
            <a:r>
              <a:rPr lang="en-US" sz="8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Quantum Computing Report (September 5, 2025)</a:t>
            </a:r>
            <a:endParaRPr lang="en-US" sz="850" dirty="0"/>
          </a:p>
        </p:txBody>
      </p:sp>
    </p:spTree>
    <p:extLst>
      <p:ext uri="{BB962C8B-B14F-4D97-AF65-F5344CB8AC3E}">
        <p14:creationId xmlns:p14="http://schemas.microsoft.com/office/powerpoint/2010/main" val="42001712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5F0C3F80891CD4A961DD9A812F607B4" ma:contentTypeVersion="13" ma:contentTypeDescription="Create a new document." ma:contentTypeScope="" ma:versionID="7da8577d8809c203d6af9f829edebc74">
  <xsd:schema xmlns:xsd="http://www.w3.org/2001/XMLSchema" xmlns:xs="http://www.w3.org/2001/XMLSchema" xmlns:p="http://schemas.microsoft.com/office/2006/metadata/properties" xmlns:ns3="9326711b-cc16-4cce-89e4-90d422226bda" xmlns:ns4="e257933e-a192-498b-a2be-e87de6b8b825" targetNamespace="http://schemas.microsoft.com/office/2006/metadata/properties" ma:root="true" ma:fieldsID="7fac9521f07f0e0c331a8f1dc7ff0854" ns3:_="" ns4:_="">
    <xsd:import namespace="9326711b-cc16-4cce-89e4-90d422226bda"/>
    <xsd:import namespace="e257933e-a192-498b-a2be-e87de6b8b82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_activity" minOccurs="0"/>
                <xsd:element ref="ns3:MediaServiceObjectDetectorVersions" minOccurs="0"/>
                <xsd:element ref="ns3:MediaServiceSearchProperties" minOccurs="0"/>
                <xsd:element ref="ns3:MediaServiceDateTaken" minOccurs="0"/>
                <xsd:element ref="ns3:MediaServiceSystemTags" minOccurs="0"/>
                <xsd:element ref="ns3:MediaServiceGenerationTime" minOccurs="0"/>
                <xsd:element ref="ns3:MediaServiceEventHashCode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326711b-cc16-4cce-89e4-90d422226bd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_activity" ma:index="13" nillable="true" ma:displayName="_activity" ma:hidden="true" ma:internalName="_activity">
      <xsd:simpleType>
        <xsd:restriction base="dms:Note"/>
      </xsd:simpleType>
    </xsd:element>
    <xsd:element name="MediaServiceObjectDetectorVersions" ma:index="1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5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6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SystemTags" ma:index="17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257933e-a192-498b-a2be-e87de6b8b825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9326711b-cc16-4cce-89e4-90d422226bda" xsi:nil="true"/>
  </documentManagement>
</p:properties>
</file>

<file path=customXml/itemProps1.xml><?xml version="1.0" encoding="utf-8"?>
<ds:datastoreItem xmlns:ds="http://schemas.openxmlformats.org/officeDocument/2006/customXml" ds:itemID="{1DFAB552-968B-4BA2-B0C8-AA12FBC7315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326711b-cc16-4cce-89e4-90d422226bda"/>
    <ds:schemaRef ds:uri="e257933e-a192-498b-a2be-e87de6b8b82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4CB69C1-9E38-4451-85DF-4A7D6545F70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D8E2FD6-4379-4CED-8B09-48AB7478AC3E}">
  <ds:schemaRefs>
    <ds:schemaRef ds:uri="http://purl.org/dc/terms/"/>
    <ds:schemaRef ds:uri="http://schemas.openxmlformats.org/package/2006/metadata/core-properties"/>
    <ds:schemaRef ds:uri="e257933e-a192-498b-a2be-e87de6b8b825"/>
    <ds:schemaRef ds:uri="http://purl.org/dc/dcmitype/"/>
    <ds:schemaRef ds:uri="http://schemas.microsoft.com/office/infopath/2007/PartnerControls"/>
    <ds:schemaRef ds:uri="http://schemas.microsoft.com/office/2006/documentManagement/types"/>
    <ds:schemaRef ds:uri="http://purl.org/dc/elements/1.1/"/>
    <ds:schemaRef ds:uri="http://schemas.microsoft.com/office/2006/metadata/properties"/>
    <ds:schemaRef ds:uri="9326711b-cc16-4cce-89e4-90d422226bda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152</TotalTime>
  <Words>1255</Words>
  <Application>Microsoft Office PowerPoint</Application>
  <PresentationFormat>Custom</PresentationFormat>
  <Paragraphs>99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Consolas</vt:lpstr>
      <vt:lpstr>Libre Baskerville</vt:lpstr>
      <vt:lpstr>DM Sans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Ahmed Mamdouh</dc:creator>
  <cp:lastModifiedBy>Ahmed Mamdouh Bayoumi Ali Saleh</cp:lastModifiedBy>
  <cp:revision>7</cp:revision>
  <cp:lastPrinted>2025-09-10T22:16:25Z</cp:lastPrinted>
  <dcterms:created xsi:type="dcterms:W3CDTF">2025-09-10T21:38:19Z</dcterms:created>
  <dcterms:modified xsi:type="dcterms:W3CDTF">2025-09-11T17:37:50Z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0x010100D5F0C3F80891CD4A961DD9A812F607B4</vt:lpwstr>
  </property>
</Properties>
</file>